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71" r:id="rId3"/>
    <p:sldId id="272" r:id="rId4"/>
    <p:sldId id="289" r:id="rId5"/>
    <p:sldId id="274" r:id="rId6"/>
    <p:sldId id="288" r:id="rId7"/>
    <p:sldId id="275" r:id="rId8"/>
    <p:sldId id="276" r:id="rId9"/>
    <p:sldId id="279" r:id="rId10"/>
    <p:sldId id="277" r:id="rId11"/>
    <p:sldId id="280" r:id="rId12"/>
    <p:sldId id="290" r:id="rId13"/>
    <p:sldId id="278" r:id="rId14"/>
    <p:sldId id="281" r:id="rId15"/>
    <p:sldId id="282" r:id="rId16"/>
    <p:sldId id="283" r:id="rId17"/>
    <p:sldId id="284" r:id="rId18"/>
    <p:sldId id="285" r:id="rId19"/>
    <p:sldId id="286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87924" autoAdjust="0"/>
  </p:normalViewPr>
  <p:slideViewPr>
    <p:cSldViewPr snapToGrid="0">
      <p:cViewPr varScale="1">
        <p:scale>
          <a:sx n="107" d="100"/>
          <a:sy n="107" d="100"/>
        </p:scale>
        <p:origin x="101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866" y="4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cc25051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cc25051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3051A-E35F-4F28-40DF-C5F36A44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81C07-868F-44C2-4889-E2E6B2AFD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6CCE7-D548-673A-6DFF-1E8D118AD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114800"/>
            <a:ext cx="5486400" cy="4114800"/>
          </a:xfrm>
        </p:spPr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96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EAD50-8415-2617-9989-61FFE99D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044C1-D876-465C-7022-65CB43FC7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198438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BC2EC-2A35-AE4F-B8D5-03E8715BD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" y="2971801"/>
            <a:ext cx="6380480" cy="4114800"/>
          </a:xfrm>
        </p:spPr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263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E2053-E40B-9880-A28A-D739B30D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8C5CD8-8F49-69D5-8B94-F81B62532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43727-A2AC-16FC-8E0B-FCE4DFCA7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952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EFFF1-2CCA-777A-138A-7046AD4E1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F7603-EA27-E068-E00C-09D457025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24093-B8AE-4D30-1B07-761E5534F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40" y="4018280"/>
            <a:ext cx="6096000" cy="4114800"/>
          </a:xfrm>
        </p:spPr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3428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D164B-14FB-BAEB-1298-5200A5196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5D2F0-51EA-780D-166C-E7B90E6FE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8B585-1065-B617-AEC0-A19948797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1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E8F6-89DD-A5FE-4C7E-CE681259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AF95A-AB53-FA3B-5CFD-9D65217D1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32BA2-178E-CB45-1F77-3842E8C62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7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C3F56-0CCA-A38A-DD1D-E5AFA5DAD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01FD6-79FB-3A2D-967B-964EAA0C5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945E6-2F56-32D1-B808-CE231224C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83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3BA3-9D74-D5B9-5B8A-3C30E1DE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B85AC-E091-A53E-0663-9E2904B93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A4878-BEDE-A04A-3E34-652B9D982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98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907D-382A-A991-91A9-4B8C7D77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9B0A7-C777-569B-AF30-A3D21EB50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BC6F6-CE2B-2014-36CE-7335CEF5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42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A35D71A-82FC-B540-51A5-AB9292F02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cc250511f_1_0:notes">
            <a:extLst>
              <a:ext uri="{FF2B5EF4-FFF2-40B4-BE49-F238E27FC236}">
                <a16:creationId xmlns:a16="http://schemas.microsoft.com/office/drawing/2014/main" id="{36E700E5-4436-4ED2-6DD6-2EF38D2E1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cc250511f_1_0:notes">
            <a:extLst>
              <a:ext uri="{FF2B5EF4-FFF2-40B4-BE49-F238E27FC236}">
                <a16:creationId xmlns:a16="http://schemas.microsoft.com/office/drawing/2014/main" id="{B7EB8038-B17D-5A8D-9D87-D232683393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259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7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D68B7-DFDA-14CA-4855-9E6ACEA7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FA35C-89EC-8BEC-6086-EE0850712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C9189-2010-89C0-5135-BB46DF8C5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6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FD404-F7DF-A048-D0A5-BA5F0BF0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4F080C-A33D-D584-1DE4-3ED40400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4754D-4842-3455-FE99-B07F9D7F3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9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04664-496D-F533-67B2-C974577EC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A2899-487F-2490-EC26-2F6B80B53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476DB-C1C4-B4BE-A1EA-2B3F8B531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1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1040E-97E6-06D9-1BAE-AB17BB45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894BF-339D-EBC9-47AC-CC666D5C3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B7ACA-BAB6-9E8C-D4DB-363D67F0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39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0B587-DE39-729C-A635-B13D12C9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0CFDB-B178-9188-FACE-619D2029D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5E3836-C814-5FDE-EF1A-A55A9DFD0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0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34EA6-C1FD-86B5-009A-22086FF53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65E73-2EC0-8F2B-80F9-F7A176E83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6D9DB-9461-34F6-8671-37652679D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58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1098F-E8A7-D97F-B544-0341D00EE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2AA3E-C152-207F-8552-B53EB3C27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D64E7-E45A-5C77-914C-7FDBF7DB1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b="0" i="0" u="none" strike="noStrike" dirty="0">
              <a:solidFill>
                <a:srgbClr val="158158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13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10.02657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lcs2.i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sahajps/Hate-Personified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550" y="4028050"/>
            <a:ext cx="1835825" cy="10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5" y="4028050"/>
            <a:ext cx="2012110" cy="1032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-98325" y="-10700"/>
            <a:ext cx="8896965" cy="1458650"/>
            <a:chOff x="-121575" y="-10700"/>
            <a:chExt cx="8896965" cy="1458650"/>
          </a:xfrm>
        </p:grpSpPr>
        <p:pic>
          <p:nvPicPr>
            <p:cNvPr id="57" name="Google Shape;5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21575" y="-10700"/>
              <a:ext cx="2431150" cy="145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59198" y="78022"/>
              <a:ext cx="1281200" cy="12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47288" y="197650"/>
              <a:ext cx="1987722" cy="1041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23350" y="287398"/>
              <a:ext cx="1652040" cy="862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13"/>
          <p:cNvSpPr txBox="1"/>
          <p:nvPr/>
        </p:nvSpPr>
        <p:spPr>
          <a:xfrm>
            <a:off x="0" y="1633179"/>
            <a:ext cx="9144000" cy="972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FF0000"/>
                </a:solidFill>
                <a:latin typeface="Kristen ITC" panose="03050502040202030202" pitchFamily="66" charset="0"/>
                <a:ea typeface="Comic Sans MS"/>
                <a:cs typeface="Comic Sans MS"/>
                <a:sym typeface="Comic Sans MS"/>
              </a:rPr>
              <a:t>Hate Personified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Arial Rounded MT Bold" panose="020F0704030504030204" pitchFamily="34" charset="0"/>
                <a:ea typeface="Comic Sans MS"/>
                <a:cs typeface="Comic Sans MS"/>
                <a:sym typeface="Comic Sans MS"/>
              </a:rPr>
              <a:t>Investigating the role of LLMs in content moderation</a:t>
            </a:r>
            <a:endParaRPr sz="2000" dirty="0">
              <a:solidFill>
                <a:schemeClr val="dk2"/>
              </a:solidFill>
              <a:latin typeface="Arial Rounded MT Bold" panose="020F0704030504030204" pitchFamily="34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868250" y="2807354"/>
            <a:ext cx="540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Berlin Sans FB" panose="020E0602020502020306" pitchFamily="34" charset="0"/>
              </a:rPr>
              <a:t>Sarah Masud*, Sahajpreet Singh*, Viktor Hangya,</a:t>
            </a:r>
            <a:endParaRPr sz="18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Berlin Sans FB" panose="020E0602020502020306" pitchFamily="34" charset="0"/>
              </a:rPr>
              <a:t>Alexander Fraser, Tanmoy Chakraborty</a:t>
            </a:r>
            <a:endParaRPr sz="18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474143" y="4655450"/>
            <a:ext cx="21957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</a:rPr>
              <a:t>* Equal contribution </a:t>
            </a:r>
            <a:endParaRPr sz="1100">
              <a:solidFill>
                <a:srgbClr val="292929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167600" y="3562382"/>
            <a:ext cx="6808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i="1" dirty="0">
                <a:solidFill>
                  <a:schemeClr val="dk2"/>
                </a:solidFill>
                <a:latin typeface="Gill Sans MT Condensed" panose="020B0506020104020203" pitchFamily="34" charset="0"/>
              </a:rPr>
              <a:t>sarahm@iiitd.ac.in, sahaj.phy@gmail.com, hangyav@cis.lmu.de,</a:t>
            </a:r>
            <a:endParaRPr sz="1500" i="1" dirty="0">
              <a:solidFill>
                <a:schemeClr val="dk2"/>
              </a:solidFill>
              <a:latin typeface="Gill Sans MT Condensed" panose="020B05060201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i="1" dirty="0">
                <a:solidFill>
                  <a:schemeClr val="dk2"/>
                </a:solidFill>
                <a:latin typeface="Gill Sans MT Condensed" panose="020B0506020104020203" pitchFamily="34" charset="0"/>
              </a:rPr>
              <a:t>alexander.fraser@tum.de, tanchak@iitd.ac.in</a:t>
            </a:r>
            <a:endParaRPr sz="1500" i="1" dirty="0">
              <a:solidFill>
                <a:schemeClr val="dk2"/>
              </a:solidFill>
              <a:latin typeface="Gill Sans MT Condensed" panose="020B05060201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EC4E2-5EEC-1055-6441-CF2CC21A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DBF43-FFBA-C7B2-32D0-9F3B86D04EE7}"/>
              </a:ext>
            </a:extLst>
          </p:cNvPr>
          <p:cNvSpPr txBox="1"/>
          <p:nvPr/>
        </p:nvSpPr>
        <p:spPr>
          <a:xfrm>
            <a:off x="-8113" y="0"/>
            <a:ext cx="63369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Algerian" panose="04020705040A02060702" pitchFamily="82" charset="0"/>
              </a:rPr>
              <a:t>RQ2: </a:t>
            </a:r>
            <a:r>
              <a:rPr lang="en-US" sz="2200" dirty="0">
                <a:latin typeface="Algerian" panose="04020705040A02060702" pitchFamily="82" charset="0"/>
              </a:rPr>
              <a:t>can LLMs mimic annotator persona?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9E726-D0E3-3F9F-99D4-37098985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" y="1399522"/>
            <a:ext cx="8901113" cy="30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38C4C6-EBA0-7984-88AC-2BE252D8BC3B}"/>
              </a:ext>
            </a:extLst>
          </p:cNvPr>
          <p:cNvSpPr/>
          <p:nvPr/>
        </p:nvSpPr>
        <p:spPr>
          <a:xfrm>
            <a:off x="3679051" y="1274835"/>
            <a:ext cx="2714625" cy="3250407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CC0271-2570-C224-C2F4-5DBB40E0DB08}"/>
              </a:ext>
            </a:extLst>
          </p:cNvPr>
          <p:cNvSpPr/>
          <p:nvPr/>
        </p:nvSpPr>
        <p:spPr>
          <a:xfrm>
            <a:off x="6372227" y="1274834"/>
            <a:ext cx="2714625" cy="3250407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77189-C772-9721-B3C0-0456AFA1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B4966B-631B-2028-101C-0CBC5DC771E3}"/>
              </a:ext>
            </a:extLst>
          </p:cNvPr>
          <p:cNvSpPr txBox="1"/>
          <p:nvPr/>
        </p:nvSpPr>
        <p:spPr>
          <a:xfrm>
            <a:off x="-8113" y="0"/>
            <a:ext cx="63369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Algerian" panose="04020705040A02060702" pitchFamily="82" charset="0"/>
              </a:rPr>
              <a:t>RQ2: </a:t>
            </a:r>
            <a:r>
              <a:rPr lang="en-US" sz="2200" dirty="0">
                <a:latin typeface="Algerian" panose="04020705040A02060702" pitchFamily="82" charset="0"/>
              </a:rPr>
              <a:t>can LLMs mimic annotator persona?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7B235-72BF-672B-FC35-A997FF37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3754"/>
            <a:ext cx="9144000" cy="2175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E1AD4-D768-14B7-994F-7AED28B6318C}"/>
              </a:ext>
            </a:extLst>
          </p:cNvPr>
          <p:cNvSpPr txBox="1"/>
          <p:nvPr/>
        </p:nvSpPr>
        <p:spPr>
          <a:xfrm>
            <a:off x="4095747" y="3659745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CREHate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148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DC33A-FE2E-D650-AE16-6A4D6804A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FF490-8839-F812-A512-2D8E48321FCD}"/>
              </a:ext>
            </a:extLst>
          </p:cNvPr>
          <p:cNvSpPr txBox="1"/>
          <p:nvPr/>
        </p:nvSpPr>
        <p:spPr>
          <a:xfrm>
            <a:off x="-8113" y="0"/>
            <a:ext cx="63369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Algerian" panose="04020705040A02060702" pitchFamily="82" charset="0"/>
              </a:rPr>
              <a:t>RQ2: </a:t>
            </a:r>
            <a:r>
              <a:rPr lang="en-US" sz="2200" dirty="0">
                <a:latin typeface="Algerian" panose="04020705040A02060702" pitchFamily="82" charset="0"/>
              </a:rPr>
              <a:t>can LLMs mimic annotator persona?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76A3AA-91A3-EC33-6810-B77B1523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989"/>
            <a:ext cx="5131837" cy="2282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0B754-4436-544B-0E54-A7D92F82C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39" y="2774984"/>
            <a:ext cx="5047861" cy="2284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9538E-72BC-77FA-C836-9C31A2B04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24" y="3461888"/>
            <a:ext cx="3806890" cy="1143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99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29B4B-C6E0-21DE-4FCA-815687FAD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12B3DC-1A1B-74BF-C689-B2AC2815A9C0}"/>
              </a:ext>
            </a:extLst>
          </p:cNvPr>
          <p:cNvSpPr txBox="1"/>
          <p:nvPr/>
        </p:nvSpPr>
        <p:spPr>
          <a:xfrm>
            <a:off x="-10476" y="0"/>
            <a:ext cx="6498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Algerian" panose="04020705040A02060702" pitchFamily="82" charset="0"/>
              </a:rPr>
              <a:t>RQ3: </a:t>
            </a:r>
            <a:r>
              <a:rPr lang="en-US" sz="2200" dirty="0">
                <a:latin typeface="Algerian" panose="04020705040A02060702" pitchFamily="82" charset="0"/>
              </a:rPr>
              <a:t>are LLMs sensitive to anchoring bias?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144DF-2155-7D3F-57CD-7937011AC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" y="1399522"/>
            <a:ext cx="8901113" cy="30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F057B-292E-9243-AE63-211259AB33C2}"/>
              </a:ext>
            </a:extLst>
          </p:cNvPr>
          <p:cNvSpPr/>
          <p:nvPr/>
        </p:nvSpPr>
        <p:spPr>
          <a:xfrm>
            <a:off x="971551" y="1274835"/>
            <a:ext cx="2714625" cy="3250407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DEB91-B1D7-EA18-8EF3-C5426D06720A}"/>
              </a:ext>
            </a:extLst>
          </p:cNvPr>
          <p:cNvSpPr/>
          <p:nvPr/>
        </p:nvSpPr>
        <p:spPr>
          <a:xfrm>
            <a:off x="3664727" y="1274834"/>
            <a:ext cx="2714625" cy="3250407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94876-5481-C322-07A9-8F78701A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537C23-BB4E-BB18-2E74-03FB53979A39}"/>
              </a:ext>
            </a:extLst>
          </p:cNvPr>
          <p:cNvSpPr txBox="1"/>
          <p:nvPr/>
        </p:nvSpPr>
        <p:spPr>
          <a:xfrm>
            <a:off x="-10476" y="0"/>
            <a:ext cx="6498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Algerian" panose="04020705040A02060702" pitchFamily="82" charset="0"/>
              </a:rPr>
              <a:t>RQ3: </a:t>
            </a:r>
            <a:r>
              <a:rPr lang="en-US" sz="2200" dirty="0">
                <a:latin typeface="Algerian" panose="04020705040A02060702" pitchFamily="82" charset="0"/>
              </a:rPr>
              <a:t>are LLMs sensitive to anchoring bias?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8535B-9F7E-9431-208B-4198234B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6" y="1294776"/>
            <a:ext cx="9144000" cy="2553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A8D08-5AA5-729D-5D73-D8A4D9E1A9D8}"/>
              </a:ext>
            </a:extLst>
          </p:cNvPr>
          <p:cNvSpPr txBox="1"/>
          <p:nvPr/>
        </p:nvSpPr>
        <p:spPr>
          <a:xfrm>
            <a:off x="4726194" y="3937626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IAA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F4A7C-D9CC-E3AA-D75E-A0FAD0F17926}"/>
              </a:ext>
            </a:extLst>
          </p:cNvPr>
          <p:cNvSpPr txBox="1"/>
          <p:nvPr/>
        </p:nvSpPr>
        <p:spPr>
          <a:xfrm>
            <a:off x="3588602" y="3946930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HateXplain</a:t>
            </a:r>
            <a:r>
              <a:rPr lang="en-US" b="1" dirty="0"/>
              <a:t> +</a:t>
            </a:r>
          </a:p>
        </p:txBody>
      </p:sp>
    </p:spTree>
    <p:extLst>
      <p:ext uri="{BB962C8B-B14F-4D97-AF65-F5344CB8AC3E}">
        <p14:creationId xmlns:p14="http://schemas.microsoft.com/office/powerpoint/2010/main" val="30832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4B39A-3FA3-C610-2A32-902E9692A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4C7715-9669-A295-5462-0CC58EA58B99}"/>
              </a:ext>
            </a:extLst>
          </p:cNvPr>
          <p:cNvSpPr txBox="1"/>
          <p:nvPr/>
        </p:nvSpPr>
        <p:spPr>
          <a:xfrm>
            <a:off x="-14753" y="0"/>
            <a:ext cx="6893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Algerian" panose="04020705040A02060702" pitchFamily="82" charset="0"/>
              </a:rPr>
              <a:t>Do these cues hold under multilingual setup?</a:t>
            </a:r>
            <a:endParaRPr lang="en-US" sz="2200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48BA8-EE5F-73B4-7539-FBB7E298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9179"/>
            <a:ext cx="9144000" cy="17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89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7D9A-5D15-0E26-C678-74F660477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61719-9423-C7DE-06B3-8BD36D29AF64}"/>
              </a:ext>
            </a:extLst>
          </p:cNvPr>
          <p:cNvSpPr txBox="1"/>
          <p:nvPr/>
        </p:nvSpPr>
        <p:spPr>
          <a:xfrm>
            <a:off x="-14753" y="0"/>
            <a:ext cx="6893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Algerian" panose="04020705040A02060702" pitchFamily="82" charset="0"/>
              </a:rPr>
              <a:t>Do these cues hold under multilingual setup?</a:t>
            </a:r>
            <a:endParaRPr lang="en-US" sz="22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51FE1-9747-1174-BDEE-E608F4789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37" y="510400"/>
            <a:ext cx="4420925" cy="1917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886DF-934C-6489-8E92-6D2F5577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52" y="2819562"/>
            <a:ext cx="4333461" cy="1921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2CE52-151E-037E-E114-629B44BB9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007" y="2819562"/>
            <a:ext cx="3601941" cy="1920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3BC8E-2C9C-56FF-301A-1FA14DD7DFEA}"/>
              </a:ext>
            </a:extLst>
          </p:cNvPr>
          <p:cNvSpPr txBox="1"/>
          <p:nvPr/>
        </p:nvSpPr>
        <p:spPr>
          <a:xfrm>
            <a:off x="4324976" y="2407873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IAA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23A30-D19D-29B0-A1B6-BF52DBF3A5D0}"/>
              </a:ext>
            </a:extLst>
          </p:cNvPr>
          <p:cNvSpPr txBox="1"/>
          <p:nvPr/>
        </p:nvSpPr>
        <p:spPr>
          <a:xfrm>
            <a:off x="2147991" y="4740057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PHLR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93F8B-B684-B3DD-9335-6150E934DDBA}"/>
              </a:ext>
            </a:extLst>
          </p:cNvPr>
          <p:cNvSpPr txBox="1"/>
          <p:nvPr/>
        </p:nvSpPr>
        <p:spPr>
          <a:xfrm>
            <a:off x="6688186" y="4740162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PHLR</a:t>
            </a:r>
          </a:p>
        </p:txBody>
      </p:sp>
    </p:spTree>
    <p:extLst>
      <p:ext uri="{BB962C8B-B14F-4D97-AF65-F5344CB8AC3E}">
        <p14:creationId xmlns:p14="http://schemas.microsoft.com/office/powerpoint/2010/main" val="220113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832E2-CB48-1F17-FD11-347B3B1C3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51D86-9F04-487A-4CF4-8264D39C7F8A}"/>
              </a:ext>
            </a:extLst>
          </p:cNvPr>
          <p:cNvSpPr txBox="1"/>
          <p:nvPr/>
        </p:nvSpPr>
        <p:spPr>
          <a:xfrm>
            <a:off x="-2448" y="0"/>
            <a:ext cx="6154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lgerian" panose="04020705040A02060702" pitchFamily="82" charset="0"/>
              </a:rPr>
              <a:t>Takeaways for hate speech annotation</a:t>
            </a:r>
          </a:p>
        </p:txBody>
      </p:sp>
      <p:sp>
        <p:nvSpPr>
          <p:cNvPr id="3" name="Google Shape;83;p15">
            <a:extLst>
              <a:ext uri="{FF2B5EF4-FFF2-40B4-BE49-F238E27FC236}">
                <a16:creationId xmlns:a16="http://schemas.microsoft.com/office/drawing/2014/main" id="{1B349577-6871-14B8-5514-B085156D5038}"/>
              </a:ext>
            </a:extLst>
          </p:cNvPr>
          <p:cNvSpPr txBox="1"/>
          <p:nvPr/>
        </p:nvSpPr>
        <p:spPr>
          <a:xfrm>
            <a:off x="96123" y="1090844"/>
            <a:ext cx="8951754" cy="296181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Including country or language mentions, even under multilingual setup improves IAA.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No single persona cue is exclusively helpful for improving IAA.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Native speaker persona always leads to increased (p</a:t>
            </a:r>
            <a:r>
              <a:rPr lang="en-US" sz="1800" i="1" baseline="30000" dirty="0">
                <a:solidFill>
                  <a:schemeClr val="dk2"/>
                </a:solidFill>
                <a:latin typeface="Calisto MT" panose="02040603050505030304" pitchFamily="18" charset="0"/>
              </a:rPr>
              <a:t>H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)/ decreased (</a:t>
            </a:r>
            <a:r>
              <a:rPr lang="en-US" sz="1800" i="1" dirty="0" err="1">
                <a:solidFill>
                  <a:schemeClr val="dk2"/>
                </a:solidFill>
                <a:latin typeface="Calisto MT" panose="02040603050505030304" pitchFamily="18" charset="0"/>
              </a:rPr>
              <a:t>p</a:t>
            </a:r>
            <a:r>
              <a:rPr lang="en-US" sz="1800" i="1" baseline="30000" dirty="0" err="1">
                <a:solidFill>
                  <a:schemeClr val="dk2"/>
                </a:solidFill>
                <a:latin typeface="Calisto MT" panose="02040603050505030304" pitchFamily="18" charset="0"/>
              </a:rPr>
              <a:t>N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) instances of hate labels.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LLMs are prone to numerical anchoring bias.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Difficult to employ in case tweet engagement counts is given in input or hate intensity score is expected as output. </a:t>
            </a:r>
          </a:p>
        </p:txBody>
      </p:sp>
    </p:spTree>
    <p:extLst>
      <p:ext uri="{BB962C8B-B14F-4D97-AF65-F5344CB8AC3E}">
        <p14:creationId xmlns:p14="http://schemas.microsoft.com/office/powerpoint/2010/main" val="941148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988CE-31DE-42DC-8DED-008F2E72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CAED6F-D599-E0A5-5F30-A0865960131D}"/>
              </a:ext>
            </a:extLst>
          </p:cNvPr>
          <p:cNvSpPr txBox="1"/>
          <p:nvPr/>
        </p:nvSpPr>
        <p:spPr>
          <a:xfrm>
            <a:off x="-4081" y="0"/>
            <a:ext cx="4653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lgerian" panose="04020705040A02060702" pitchFamily="82" charset="0"/>
              </a:rPr>
              <a:t>Takeaways for NLP Community</a:t>
            </a:r>
          </a:p>
        </p:txBody>
      </p:sp>
      <p:sp>
        <p:nvSpPr>
          <p:cNvPr id="3" name="Google Shape;83;p15">
            <a:extLst>
              <a:ext uri="{FF2B5EF4-FFF2-40B4-BE49-F238E27FC236}">
                <a16:creationId xmlns:a16="http://schemas.microsoft.com/office/drawing/2014/main" id="{F69D953F-98A4-897C-2C13-B2DC562778A9}"/>
              </a:ext>
            </a:extLst>
          </p:cNvPr>
          <p:cNvSpPr txBox="1"/>
          <p:nvPr/>
        </p:nvSpPr>
        <p:spPr>
          <a:xfrm>
            <a:off x="96123" y="1229503"/>
            <a:ext cx="8951754" cy="268449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Prompting solely cannot explain the variation in result under intersectional identities like Arabic + Muslim + Islamophobia.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Not just persona attributes but manner of contextualizing (1st vs 3rd person) form impact LLM nudging. Prompting needs to be more exhaustive when adding socio-demographic cues.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Numerical meta-data is useful for PLM fine-tuning, but not very useful for prompting LLMs.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Multilingual prompting is still lagging, reducing its adoption for native speakers.</a:t>
            </a:r>
          </a:p>
        </p:txBody>
      </p:sp>
    </p:spTree>
    <p:extLst>
      <p:ext uri="{BB962C8B-B14F-4D97-AF65-F5344CB8AC3E}">
        <p14:creationId xmlns:p14="http://schemas.microsoft.com/office/powerpoint/2010/main" val="153862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>
          <a:extLst>
            <a:ext uri="{FF2B5EF4-FFF2-40B4-BE49-F238E27FC236}">
              <a16:creationId xmlns:a16="http://schemas.microsoft.com/office/drawing/2014/main" id="{F02A1E17-99B6-565C-DA76-0CF6D5E94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B46A4-C6A7-3463-3D69-2E0F9889A2AF}"/>
              </a:ext>
            </a:extLst>
          </p:cNvPr>
          <p:cNvSpPr txBox="1"/>
          <p:nvPr/>
        </p:nvSpPr>
        <p:spPr>
          <a:xfrm>
            <a:off x="1701663" y="824625"/>
            <a:ext cx="574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Kristen ITC" panose="03050502040202030202" pitchFamily="66" charset="0"/>
              </a:rPr>
              <a:t>See you at the poster session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E071-9086-3F9A-0EF2-ADF363D4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1847686"/>
            <a:ext cx="2571750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31BE5-5BF6-EC88-02DC-46C429C88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51" y="1847686"/>
            <a:ext cx="25717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E2F0A-7371-FC8F-6831-FA66AFEC0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0" y="1847687"/>
            <a:ext cx="2571749" cy="2571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6A9968-02D5-D012-197C-B30CD98BA00F}"/>
              </a:ext>
            </a:extLst>
          </p:cNvPr>
          <p:cNvSpPr txBox="1"/>
          <p:nvPr/>
        </p:nvSpPr>
        <p:spPr>
          <a:xfrm>
            <a:off x="2719848" y="4419436"/>
            <a:ext cx="3647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https://github.com/sahajps/Hate-Personified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C24FB-55C8-20D8-8EDA-CC8FCC2A4671}"/>
              </a:ext>
            </a:extLst>
          </p:cNvPr>
          <p:cNvSpPr txBox="1"/>
          <p:nvPr/>
        </p:nvSpPr>
        <p:spPr>
          <a:xfrm>
            <a:off x="755962" y="44194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https://lcs2.in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DEEE8-ED8B-564C-B284-6C5DBB49B452}"/>
              </a:ext>
            </a:extLst>
          </p:cNvPr>
          <p:cNvSpPr txBox="1"/>
          <p:nvPr/>
        </p:nvSpPr>
        <p:spPr>
          <a:xfrm>
            <a:off x="6263243" y="4419436"/>
            <a:ext cx="306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8"/>
              </a:rPr>
              <a:t>https://arxiv.org/abs/2410.02657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1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D1AF88-35CD-3E8C-367F-5B8A0D73BA96}"/>
              </a:ext>
            </a:extLst>
          </p:cNvPr>
          <p:cNvSpPr txBox="1"/>
          <p:nvPr/>
        </p:nvSpPr>
        <p:spPr>
          <a:xfrm>
            <a:off x="3574771" y="0"/>
            <a:ext cx="19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sz="2200" dirty="0">
                <a:latin typeface="Algerian" panose="04020705040A02060702" pitchFamily="82" charset="0"/>
              </a:rPr>
              <a:t>Background</a:t>
            </a:r>
            <a:endParaRPr lang="en-US" sz="22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34803-A08F-7039-CF2E-F5937DD85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532"/>
            <a:ext cx="4678850" cy="2780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CA8EA-3540-8A72-F613-A2FF49304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59" y="2362509"/>
            <a:ext cx="4260242" cy="2780991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54C4495-3FD0-F0FC-0548-280456BF22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0484" y="-33951"/>
            <a:ext cx="1093546" cy="3413245"/>
          </a:xfrm>
          <a:prstGeom prst="curvedConnector3">
            <a:avLst>
              <a:gd name="adj1" fmla="val -2090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57FCBE-A4CA-FC6C-38AC-169F25CD0648}"/>
              </a:ext>
            </a:extLst>
          </p:cNvPr>
          <p:cNvSpPr txBox="1"/>
          <p:nvPr/>
        </p:nvSpPr>
        <p:spPr>
          <a:xfrm>
            <a:off x="0" y="4589502"/>
            <a:ext cx="3968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[1]: Handling Bias in Toxic Speech Detection: A Survey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[2]: Exploring Cross-Cultural Differences in English Hate Speech Annotations: From Dataset Construction to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06A83-D24A-19E4-F90F-6E8B69F8E39D}"/>
              </a:ext>
            </a:extLst>
          </p:cNvPr>
          <p:cNvSpPr txBox="1"/>
          <p:nvPr/>
        </p:nvSpPr>
        <p:spPr>
          <a:xfrm>
            <a:off x="0" y="4195203"/>
            <a:ext cx="4405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Disclaimer:</a:t>
            </a:r>
            <a:r>
              <a:rPr lang="en-US" dirty="0">
                <a:solidFill>
                  <a:srgbClr val="FF0000"/>
                </a:solidFill>
              </a:rPr>
              <a:t> Slides contain examples of hate speech.</a:t>
            </a:r>
          </a:p>
        </p:txBody>
      </p:sp>
    </p:spTree>
    <p:extLst>
      <p:ext uri="{BB962C8B-B14F-4D97-AF65-F5344CB8AC3E}">
        <p14:creationId xmlns:p14="http://schemas.microsoft.com/office/powerpoint/2010/main" val="367731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E527-D672-027C-9ADF-2E8D96C92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1CD004-2CCF-9BFE-4FFF-28E30269BF7C}"/>
              </a:ext>
            </a:extLst>
          </p:cNvPr>
          <p:cNvSpPr txBox="1"/>
          <p:nvPr/>
        </p:nvSpPr>
        <p:spPr>
          <a:xfrm>
            <a:off x="3612442" y="0"/>
            <a:ext cx="19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lgerian" panose="04020705040A02060702" pitchFamily="82" charset="0"/>
              </a:rPr>
              <a:t>Replication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301F3-BCEF-3A58-2ED1-E1389A7B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8" y="699450"/>
            <a:ext cx="5443538" cy="37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3;p15">
            <a:extLst>
              <a:ext uri="{FF2B5EF4-FFF2-40B4-BE49-F238E27FC236}">
                <a16:creationId xmlns:a16="http://schemas.microsoft.com/office/drawing/2014/main" id="{E172A3E5-66C0-DCA7-41AD-DCBD4AD59ED3}"/>
              </a:ext>
            </a:extLst>
          </p:cNvPr>
          <p:cNvSpPr txBox="1"/>
          <p:nvPr/>
        </p:nvSpPr>
        <p:spPr>
          <a:xfrm>
            <a:off x="5593556" y="1551043"/>
            <a:ext cx="3500096" cy="10207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Calisto MT" panose="02040603050505030304" pitchFamily="18" charset="0"/>
              </a:rPr>
              <a:t>Prompt: </a:t>
            </a:r>
            <a:r>
              <a:rPr lang="en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The following statement was made in &lt;country&gt;: &lt;POST&gt;. Is the given statement hateful?</a:t>
            </a:r>
            <a:endParaRPr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</p:txBody>
      </p:sp>
      <p:sp>
        <p:nvSpPr>
          <p:cNvPr id="5" name="Google Shape;83;p15">
            <a:extLst>
              <a:ext uri="{FF2B5EF4-FFF2-40B4-BE49-F238E27FC236}">
                <a16:creationId xmlns:a16="http://schemas.microsoft.com/office/drawing/2014/main" id="{DE985020-A998-A0CC-13DA-942EE09D4F02}"/>
              </a:ext>
            </a:extLst>
          </p:cNvPr>
          <p:cNvSpPr txBox="1"/>
          <p:nvPr/>
        </p:nvSpPr>
        <p:spPr>
          <a:xfrm>
            <a:off x="5593556" y="3423343"/>
            <a:ext cx="3500096" cy="10207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Calisto MT" panose="02040603050505030304" pitchFamily="18" charset="0"/>
              </a:rPr>
              <a:t>Observation: </a:t>
            </a:r>
            <a:r>
              <a:rPr lang="en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Both humans (circle) &amp; country-prompted LLMs (square) lead to variantion in annotations.</a:t>
            </a:r>
            <a:endParaRPr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66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D95C-BCD6-89D1-2FA2-7AC2BF8C2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C3A5C-035B-A958-DFB2-2984000195DA}"/>
              </a:ext>
            </a:extLst>
          </p:cNvPr>
          <p:cNvSpPr txBox="1"/>
          <p:nvPr/>
        </p:nvSpPr>
        <p:spPr>
          <a:xfrm>
            <a:off x="3015323" y="0"/>
            <a:ext cx="3113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lgerian" panose="04020705040A02060702" pitchFamily="82" charset="0"/>
              </a:rPr>
              <a:t>Research questions</a:t>
            </a:r>
          </a:p>
        </p:txBody>
      </p:sp>
      <p:sp>
        <p:nvSpPr>
          <p:cNvPr id="4" name="Google Shape;83;p15">
            <a:extLst>
              <a:ext uri="{FF2B5EF4-FFF2-40B4-BE49-F238E27FC236}">
                <a16:creationId xmlns:a16="http://schemas.microsoft.com/office/drawing/2014/main" id="{24BE5B19-31B0-54AC-14B9-0A9BC856BBB0}"/>
              </a:ext>
            </a:extLst>
          </p:cNvPr>
          <p:cNvSpPr txBox="1"/>
          <p:nvPr/>
        </p:nvSpPr>
        <p:spPr>
          <a:xfrm>
            <a:off x="99882" y="876900"/>
            <a:ext cx="8528728" cy="2325672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RQ1:</a:t>
            </a:r>
            <a:r>
              <a:rPr lang="en-US" sz="2000" i="1" dirty="0">
                <a:solidFill>
                  <a:schemeClr val="dk2"/>
                </a:solidFill>
                <a:latin typeface="Calisto MT" panose="02040603050505030304" pitchFamily="18" charset="0"/>
              </a:rPr>
              <a:t> Do LLMs pick on geographical cues?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RQ2: </a:t>
            </a:r>
            <a:r>
              <a:rPr lang="en-US" sz="2000" i="1" dirty="0">
                <a:solidFill>
                  <a:schemeClr val="dk2"/>
                </a:solidFill>
                <a:latin typeface="Calisto MT" panose="02040603050505030304" pitchFamily="18" charset="0"/>
              </a:rPr>
              <a:t>Can LLMs mimic annotator persona?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0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0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RQ3: </a:t>
            </a:r>
            <a:r>
              <a:rPr lang="en-US" sz="2000" i="1" dirty="0">
                <a:solidFill>
                  <a:schemeClr val="dk2"/>
                </a:solidFill>
                <a:latin typeface="Calisto MT" panose="02040603050505030304" pitchFamily="18" charset="0"/>
              </a:rPr>
              <a:t>Are LLMs sensitive to anchor bias?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99C7759-E236-9E59-64B0-3BC996F19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35224A-E4C1-D61F-BCC8-8B5F3C70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087" y="1477587"/>
            <a:ext cx="3665913" cy="36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19E2E-556B-5E9C-7689-09B0F738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042E0-BC4D-86EA-3C24-E6BF6DDE6956}"/>
              </a:ext>
            </a:extLst>
          </p:cNvPr>
          <p:cNvSpPr txBox="1"/>
          <p:nvPr/>
        </p:nvSpPr>
        <p:spPr>
          <a:xfrm>
            <a:off x="2478317" y="0"/>
            <a:ext cx="41873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lgerian" panose="04020705040A02060702" pitchFamily="82" charset="0"/>
              </a:rPr>
              <a:t>Implicit vs Explicit nudging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72C47C-0C6A-E418-9C23-AEE7E154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9144000" cy="308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3;p15">
            <a:extLst>
              <a:ext uri="{FF2B5EF4-FFF2-40B4-BE49-F238E27FC236}">
                <a16:creationId xmlns:a16="http://schemas.microsoft.com/office/drawing/2014/main" id="{F0F362A8-2775-411E-F370-84016BD0D005}"/>
              </a:ext>
            </a:extLst>
          </p:cNvPr>
          <p:cNvSpPr txBox="1"/>
          <p:nvPr/>
        </p:nvSpPr>
        <p:spPr>
          <a:xfrm>
            <a:off x="50006" y="586637"/>
            <a:ext cx="6522244" cy="125645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Humans use their “socio-cultural background, and world-knowledge” to annotate the hate speech.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LLMs mimicking these latent features, need to be explicitly nudged by adding more context in the prompt</a:t>
            </a:r>
            <a:endParaRPr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241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43A5-4FC6-7BDC-92DC-1C88DF2AF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F0948D-BF60-6D45-DB75-1301C424F957}"/>
              </a:ext>
            </a:extLst>
          </p:cNvPr>
          <p:cNvSpPr txBox="1"/>
          <p:nvPr/>
        </p:nvSpPr>
        <p:spPr>
          <a:xfrm>
            <a:off x="2303590" y="0"/>
            <a:ext cx="4536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lgerian" panose="04020705040A02060702" pitchFamily="82" charset="0"/>
              </a:rPr>
              <a:t>Prompt formatting examples</a:t>
            </a:r>
          </a:p>
        </p:txBody>
      </p:sp>
      <p:sp>
        <p:nvSpPr>
          <p:cNvPr id="4" name="Google Shape;83;p15">
            <a:extLst>
              <a:ext uri="{FF2B5EF4-FFF2-40B4-BE49-F238E27FC236}">
                <a16:creationId xmlns:a16="http://schemas.microsoft.com/office/drawing/2014/main" id="{C7EB7CF8-D067-D6CE-D51D-049DBA60727A}"/>
              </a:ext>
            </a:extLst>
          </p:cNvPr>
          <p:cNvSpPr txBox="1"/>
          <p:nvPr/>
        </p:nvSpPr>
        <p:spPr>
          <a:xfrm>
            <a:off x="74945" y="1202522"/>
            <a:ext cx="8528728" cy="273845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The prompts are formatted as </a:t>
            </a: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cue + post + query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Base case: </a:t>
            </a:r>
            <a:r>
              <a:rPr lang="en-US" sz="1800" b="1" i="1" dirty="0" err="1">
                <a:solidFill>
                  <a:schemeClr val="dk2"/>
                </a:solidFill>
                <a:latin typeface="Calisto MT" panose="02040603050505030304" pitchFamily="18" charset="0"/>
              </a:rPr>
              <a:t>p</a:t>
            </a:r>
            <a:r>
              <a:rPr lang="en-US" sz="1800" b="1" i="1" baseline="-25000" dirty="0" err="1">
                <a:solidFill>
                  <a:schemeClr val="dk2"/>
                </a:solidFill>
                <a:latin typeface="Calisto MT" panose="02040603050505030304" pitchFamily="18" charset="0"/>
              </a:rPr>
              <a:t>base</a:t>
            </a: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 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= </a:t>
            </a: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post + query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 = “Statement: &lt;POST&gt;. Is the given statement hateful?”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RQ1: </a:t>
            </a:r>
            <a:r>
              <a:rPr lang="en-US" sz="1800" b="1" i="1" dirty="0" err="1">
                <a:solidFill>
                  <a:schemeClr val="dk2"/>
                </a:solidFill>
                <a:latin typeface="Calisto MT" panose="02040603050505030304" pitchFamily="18" charset="0"/>
              </a:rPr>
              <a:t>p</a:t>
            </a:r>
            <a:r>
              <a:rPr lang="en-US" sz="1800" b="1" i="1" baseline="-25000" dirty="0" err="1">
                <a:solidFill>
                  <a:schemeClr val="dk2"/>
                </a:solidFill>
                <a:latin typeface="Calisto MT" panose="02040603050505030304" pitchFamily="18" charset="0"/>
              </a:rPr>
              <a:t>cue</a:t>
            </a: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 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= “The following post was made in </a:t>
            </a: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Singapore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.”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RQ2: </a:t>
            </a:r>
            <a:r>
              <a:rPr lang="en-US" sz="1800" b="1" i="1" dirty="0" err="1">
                <a:solidFill>
                  <a:schemeClr val="dk2"/>
                </a:solidFill>
                <a:latin typeface="Calisto MT" panose="02040603050505030304" pitchFamily="18" charset="0"/>
              </a:rPr>
              <a:t>p</a:t>
            </a:r>
            <a:r>
              <a:rPr lang="en-US" sz="1800" b="1" i="1" baseline="-25000" dirty="0" err="1">
                <a:solidFill>
                  <a:schemeClr val="dk2"/>
                </a:solidFill>
                <a:latin typeface="Calisto MT" panose="02040603050505030304" pitchFamily="18" charset="0"/>
              </a:rPr>
              <a:t>cue</a:t>
            </a: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 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= “A </a:t>
            </a: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female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 annotated the following statement as hateful.”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RQ3: </a:t>
            </a:r>
            <a:r>
              <a:rPr lang="en-US" sz="1800" b="1" i="1" dirty="0" err="1">
                <a:solidFill>
                  <a:schemeClr val="dk2"/>
                </a:solidFill>
                <a:latin typeface="Calisto MT" panose="02040603050505030304" pitchFamily="18" charset="0"/>
              </a:rPr>
              <a:t>p</a:t>
            </a:r>
            <a:r>
              <a:rPr lang="en-US" sz="1800" b="1" i="1" baseline="-25000" dirty="0" err="1">
                <a:solidFill>
                  <a:schemeClr val="dk2"/>
                </a:solidFill>
                <a:latin typeface="Calisto MT" panose="02040603050505030304" pitchFamily="18" charset="0"/>
              </a:rPr>
              <a:t>cue</a:t>
            </a:r>
            <a:r>
              <a:rPr lang="en-US" sz="1800" b="1" i="1" baseline="-25000" dirty="0">
                <a:solidFill>
                  <a:schemeClr val="dk2"/>
                </a:solidFill>
                <a:latin typeface="Calisto MT" panose="02040603050505030304" pitchFamily="18" charset="0"/>
              </a:rPr>
              <a:t> 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= “The following post was annotated as hateful by </a:t>
            </a: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75%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 of annotators.”</a:t>
            </a:r>
            <a:b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</a:b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14D59-2CB0-586D-D8A6-9D5509C8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10CC5E-06EC-CCA4-4919-0380BB36D023}"/>
              </a:ext>
            </a:extLst>
          </p:cNvPr>
          <p:cNvSpPr txBox="1"/>
          <p:nvPr/>
        </p:nvSpPr>
        <p:spPr>
          <a:xfrm>
            <a:off x="2067147" y="0"/>
            <a:ext cx="50097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lgerian" panose="04020705040A02060702" pitchFamily="82" charset="0"/>
              </a:rPr>
              <a:t>Metrics &amp; Base-case assessment</a:t>
            </a:r>
          </a:p>
        </p:txBody>
      </p:sp>
      <p:sp>
        <p:nvSpPr>
          <p:cNvPr id="4" name="Google Shape;83;p15">
            <a:extLst>
              <a:ext uri="{FF2B5EF4-FFF2-40B4-BE49-F238E27FC236}">
                <a16:creationId xmlns:a16="http://schemas.microsoft.com/office/drawing/2014/main" id="{121CAFB2-BBC7-5841-A1EF-94E3B7CFA725}"/>
              </a:ext>
            </a:extLst>
          </p:cNvPr>
          <p:cNvSpPr txBox="1"/>
          <p:nvPr/>
        </p:nvSpPr>
        <p:spPr>
          <a:xfrm>
            <a:off x="50006" y="670616"/>
            <a:ext cx="6522244" cy="125645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F1, IAA, and PHLR (% of hate) as metric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Rectified scores: Account for mis-formatted outputs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B9E99-D9F6-41C6-4121-F6CEB3FB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29389"/>
            <a:ext cx="9144000" cy="2907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8DA01C-B62D-D4C0-40CE-FB2D3A79AA87}"/>
              </a:ext>
            </a:extLst>
          </p:cNvPr>
          <p:cNvSpPr/>
          <p:nvPr/>
        </p:nvSpPr>
        <p:spPr>
          <a:xfrm>
            <a:off x="50007" y="4165338"/>
            <a:ext cx="9053354" cy="77196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3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B264-6155-1C0C-C165-B19167C5C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3C884C-2306-66A2-68AB-EAAC447A51EF}"/>
              </a:ext>
            </a:extLst>
          </p:cNvPr>
          <p:cNvSpPr txBox="1"/>
          <p:nvPr/>
        </p:nvSpPr>
        <p:spPr>
          <a:xfrm>
            <a:off x="0" y="0"/>
            <a:ext cx="6135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Algerian" panose="04020705040A02060702" pitchFamily="82" charset="0"/>
              </a:rPr>
              <a:t>RQ1: </a:t>
            </a:r>
            <a:r>
              <a:rPr lang="en-US" sz="2200" dirty="0">
                <a:latin typeface="Algerian" panose="04020705040A02060702" pitchFamily="82" charset="0"/>
              </a:rPr>
              <a:t>Do LLMs pick on geographical cues?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E150D-8D54-42C9-C0C9-7BEA5F3B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" y="1399522"/>
            <a:ext cx="8901113" cy="30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0A5F95-86C8-3A53-3866-A71C2831AD42}"/>
              </a:ext>
            </a:extLst>
          </p:cNvPr>
          <p:cNvSpPr/>
          <p:nvPr/>
        </p:nvSpPr>
        <p:spPr>
          <a:xfrm>
            <a:off x="978695" y="1274835"/>
            <a:ext cx="2714625" cy="3250407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475C3-EDF4-84BD-4E47-5DFCB313D126}"/>
              </a:ext>
            </a:extLst>
          </p:cNvPr>
          <p:cNvSpPr/>
          <p:nvPr/>
        </p:nvSpPr>
        <p:spPr>
          <a:xfrm>
            <a:off x="6372227" y="1274834"/>
            <a:ext cx="2714625" cy="3250407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E0AC-400D-8E46-E25C-DE9C53958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886AAC-A221-775D-EA55-2AE2265CD412}"/>
              </a:ext>
            </a:extLst>
          </p:cNvPr>
          <p:cNvSpPr txBox="1"/>
          <p:nvPr/>
        </p:nvSpPr>
        <p:spPr>
          <a:xfrm>
            <a:off x="0" y="0"/>
            <a:ext cx="6135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Algerian" panose="04020705040A02060702" pitchFamily="82" charset="0"/>
              </a:rPr>
              <a:t>RQ1: </a:t>
            </a:r>
            <a:r>
              <a:rPr lang="en-US" sz="2200" dirty="0">
                <a:latin typeface="Algerian" panose="04020705040A02060702" pitchFamily="82" charset="0"/>
              </a:rPr>
              <a:t>Do LLMs pick on geographical cues?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D2B7B-DEEA-C2E2-9626-5030BCD70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4701"/>
            <a:ext cx="9144000" cy="2642886"/>
          </a:xfrm>
          <a:prstGeom prst="rect">
            <a:avLst/>
          </a:prstGeom>
        </p:spPr>
      </p:pic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50FB1157-94F6-CEDE-93A9-55518A22F3F2}"/>
              </a:ext>
            </a:extLst>
          </p:cNvPr>
          <p:cNvSpPr txBox="1"/>
          <p:nvPr/>
        </p:nvSpPr>
        <p:spPr>
          <a:xfrm>
            <a:off x="50005" y="586637"/>
            <a:ext cx="7526451" cy="125645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Prompt: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 English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dk2"/>
                </a:solidFill>
                <a:latin typeface="Calisto MT" panose="02040603050505030304" pitchFamily="18" charset="0"/>
              </a:rPr>
              <a:t>Post: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 English [</a:t>
            </a:r>
            <a:r>
              <a:rPr lang="en-US" sz="1800" i="1" dirty="0" err="1">
                <a:solidFill>
                  <a:schemeClr val="dk2"/>
                </a:solidFill>
                <a:latin typeface="Calisto MT" panose="02040603050505030304" pitchFamily="18" charset="0"/>
              </a:rPr>
              <a:t>CREHate</a:t>
            </a:r>
            <a:r>
              <a:rPr lang="en-US" sz="1800" i="1" dirty="0">
                <a:solidFill>
                  <a:schemeClr val="dk2"/>
                </a:solidFill>
                <a:latin typeface="Calisto MT" panose="02040603050505030304" pitchFamily="18" charset="0"/>
              </a:rPr>
              <a:t>] (Fig. a, b) &amp; Arabic, French, German, Hindi (Fig. c)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i="1" dirty="0">
              <a:solidFill>
                <a:schemeClr val="dk2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020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615</Words>
  <Application>Microsoft Office PowerPoint</Application>
  <PresentationFormat>On-screen Show (16:9)</PresentationFormat>
  <Paragraphs>79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Algerian</vt:lpstr>
      <vt:lpstr>Arial</vt:lpstr>
      <vt:lpstr>Arial Rounded MT Bold</vt:lpstr>
      <vt:lpstr>Berlin Sans FB</vt:lpstr>
      <vt:lpstr>Calisto MT</vt:lpstr>
      <vt:lpstr>Gill Sans MT Condensed</vt:lpstr>
      <vt:lpstr>Kristen ITC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SAHAJPREET SINGH</dc:creator>
  <cp:lastModifiedBy>SAHAJPREET SINGH</cp:lastModifiedBy>
  <cp:revision>63</cp:revision>
  <cp:lastPrinted>2024-10-23T16:31:01Z</cp:lastPrinted>
  <dcterms:modified xsi:type="dcterms:W3CDTF">2024-10-24T06:41:19Z</dcterms:modified>
</cp:coreProperties>
</file>